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s>
</file>

<file path=ppt/media/>
</file>

<file path=ppt/media/image-1-1.png>
</file>

<file path=ppt/media/image-1-2.png>
</file>

<file path=ppt/media/image-1002-1.png>
</file>

<file path=ppt/media/image-2-1.png>
</file>

<file path=ppt/media/image-2-2.png>
</file>

<file path=ppt/media/image-3-1.png>
</file>

<file path=ppt/media/image-3-2.png>
</file>

<file path=ppt/media/image-3-3.png>
</file>

<file path=ppt/media/image-3-4.png>
</file>

<file path=ppt/media/image-4-1.png>
</file>

<file path=ppt/media/image-4-2.png>
</file>

<file path=ppt/media/image-5-1.png>
</file>

<file path=ppt/media/image-5-2.png>
</file>

<file path=ppt/media/image-6-1.png>
</file>

<file path=ppt/media/image-6-2.png>
</file>

<file path=ppt/media/image-6-3.png>
</file>

<file path=ppt/media/image-6-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002-1.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ASTER_SLIDE">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2.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2.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2.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2.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2.xml"/><Relationship Id="rId6"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38744"/>
          </a:xfrm>
          <a:prstGeom prst="rect">
            <a:avLst/>
          </a:prstGeom>
        </p:spPr>
      </p:pic>
      <p:pic>
        <p:nvPicPr>
          <p:cNvPr id="3" name="Image 1" descr="preencoded.png">    </p:cNvPr>
          <p:cNvPicPr>
            <a:picLocks noChangeAspect="1"/>
          </p:cNvPicPr>
          <p:nvPr/>
        </p:nvPicPr>
        <p:blipFill>
          <a:blip r:embed="rId2"/>
          <a:stretch>
            <a:fillRect/>
          </a:stretch>
        </p:blipFill>
        <p:spPr>
          <a:xfrm>
            <a:off x="0" y="0"/>
            <a:ext cx="14630400" cy="8238744"/>
          </a:xfrm>
          <a:prstGeom prst="rect">
            <a:avLst/>
          </a:prstGeom>
        </p:spPr>
      </p:pic>
      <p:sp>
        <p:nvSpPr>
          <p:cNvPr id="4" name="Text 0"/>
          <p:cNvSpPr/>
          <p:nvPr/>
        </p:nvSpPr>
        <p:spPr>
          <a:xfrm>
            <a:off x="832104" y="4553712"/>
            <a:ext cx="12984480" cy="1417320"/>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This presentation investigates the significant effects of Edge AI, Quantum AI, and Human-AI collaboration within the healthcare sector. It highlights the advantages of these advanced technologies, their applications across the industry, and the issues of potential biases. Furthermore, strategies for ensuring fairness and fostering responsible usage of AI are discussed to advance ethical practices in healthcare.</a:t>
            </a:r>
            <a:endParaRPr lang="en-US" sz="1850" dirty="0"/>
          </a:p>
        </p:txBody>
      </p:sp>
      <p:sp>
        <p:nvSpPr>
          <p:cNvPr id="5" name="Text 1"/>
          <p:cNvSpPr/>
          <p:nvPr/>
        </p:nvSpPr>
        <p:spPr>
          <a:xfrm>
            <a:off x="832104" y="2011680"/>
            <a:ext cx="12984480" cy="2286000"/>
          </a:xfrm>
          <a:prstGeom prst="rect">
            <a:avLst/>
          </a:prstGeom>
          <a:noFill/>
          <a:ln/>
        </p:spPr>
        <p:txBody>
          <a:bodyPr wrap="square" lIns="0" tIns="0" rIns="0" bIns="0" rtlCol="0" anchor="ctr"/>
          <a:lstStyle/>
          <a:p>
            <a:pPr algn="l" indent="0" marL="0">
              <a:lnSpc>
                <a:spcPts val="8970"/>
              </a:lnSpc>
              <a:buNone/>
            </a:pPr>
            <a:r>
              <a:rPr lang="en-US" sz="6410" dirty="0">
                <a:solidFill>
                  <a:srgbClr val="011C2A"/>
                </a:solidFill>
                <a:latin typeface="思源黑体-思源黑体-Bold" pitchFamily="34" charset="0"/>
                <a:ea typeface="思源黑体-思源黑体-Bold" pitchFamily="34" charset="-122"/>
                <a:cs typeface="思源黑体-思源黑体-Bold" pitchFamily="34" charset="-120"/>
              </a:rPr>
              <a:t>Impact of AI Technologies in Healthcare</a:t>
            </a:r>
            <a:endParaRPr lang="en-US" sz="641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38744"/>
          </a:xfrm>
          <a:prstGeom prst="rect">
            <a:avLst/>
          </a:prstGeom>
        </p:spPr>
      </p:pic>
      <p:pic>
        <p:nvPicPr>
          <p:cNvPr id="3" name="Image 1" descr="preencoded.png">    </p:cNvPr>
          <p:cNvPicPr>
            <a:picLocks noChangeAspect="1"/>
          </p:cNvPicPr>
          <p:nvPr/>
        </p:nvPicPr>
        <p:blipFill>
          <a:blip r:embed="rId2"/>
          <a:stretch>
            <a:fillRect/>
          </a:stretch>
        </p:blipFill>
        <p:spPr>
          <a:xfrm>
            <a:off x="0" y="0"/>
            <a:ext cx="4974336" cy="8238744"/>
          </a:xfrm>
          <a:prstGeom prst="rect">
            <a:avLst/>
          </a:prstGeom>
        </p:spPr>
      </p:pic>
      <p:sp>
        <p:nvSpPr>
          <p:cNvPr id="4" name="Text 0"/>
          <p:cNvSpPr/>
          <p:nvPr/>
        </p:nvSpPr>
        <p:spPr>
          <a:xfrm>
            <a:off x="5806440" y="1152144"/>
            <a:ext cx="8010144" cy="832104"/>
          </a:xfrm>
          <a:prstGeom prst="rect">
            <a:avLst/>
          </a:prstGeom>
          <a:noFill/>
          <a:ln/>
        </p:spPr>
        <p:txBody>
          <a:bodyPr wrap="none" lIns="0" tIns="0" rIns="0" bIns="0" rtlCol="0" anchor="ctr"/>
          <a:lstStyle/>
          <a:p>
            <a:pPr algn="l" indent="0" marL="0">
              <a:lnSpc>
                <a:spcPts val="6500"/>
              </a:lnSpc>
              <a:buNone/>
            </a:pPr>
            <a:r>
              <a:rPr lang="en-US" sz="4640" dirty="0">
                <a:solidFill>
                  <a:srgbClr val="011C2A"/>
                </a:solidFill>
                <a:latin typeface="思源黑体-思源黑体-Bold" pitchFamily="34" charset="0"/>
                <a:ea typeface="思源黑体-思源黑体-Bold" pitchFamily="34" charset="-122"/>
                <a:cs typeface="思源黑体-思源黑体-Bold" pitchFamily="34" charset="-120"/>
              </a:rPr>
              <a:t>Edge AI vs Cloud AI</a:t>
            </a:r>
            <a:endParaRPr lang="en-US" sz="4640" dirty="0"/>
          </a:p>
        </p:txBody>
      </p:sp>
      <p:sp>
        <p:nvSpPr>
          <p:cNvPr id="5" name="Text 1"/>
          <p:cNvSpPr/>
          <p:nvPr/>
        </p:nvSpPr>
        <p:spPr>
          <a:xfrm>
            <a:off x="6053328" y="2377440"/>
            <a:ext cx="7507224" cy="420624"/>
          </a:xfrm>
          <a:prstGeom prst="rect">
            <a:avLst/>
          </a:prstGeom>
          <a:noFill/>
          <a:ln/>
        </p:spPr>
        <p:txBody>
          <a:bodyPr wrap="non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Reduced Latency</a:t>
            </a:r>
            <a:endParaRPr lang="en-US" sz="2320" dirty="0"/>
          </a:p>
        </p:txBody>
      </p:sp>
      <p:sp>
        <p:nvSpPr>
          <p:cNvPr id="6" name="Text 2"/>
          <p:cNvSpPr/>
          <p:nvPr/>
        </p:nvSpPr>
        <p:spPr>
          <a:xfrm>
            <a:off x="6053328" y="4453128"/>
            <a:ext cx="7507224" cy="713232"/>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Keeps sensitive data on the device, reducing the risk of data breaches and ensuring user privacy.</a:t>
            </a:r>
            <a:endParaRPr lang="en-US" sz="1850" dirty="0"/>
          </a:p>
        </p:txBody>
      </p:sp>
      <p:sp>
        <p:nvSpPr>
          <p:cNvPr id="7" name="Text 3"/>
          <p:cNvSpPr/>
          <p:nvPr/>
        </p:nvSpPr>
        <p:spPr>
          <a:xfrm>
            <a:off x="6053328" y="5431536"/>
            <a:ext cx="7507224" cy="420624"/>
          </a:xfrm>
          <a:prstGeom prst="rect">
            <a:avLst/>
          </a:prstGeom>
          <a:noFill/>
          <a:ln/>
        </p:spPr>
        <p:txBody>
          <a:bodyPr wrap="non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Example - Autonomous Drones</a:t>
            </a:r>
            <a:endParaRPr lang="en-US" sz="2320" dirty="0"/>
          </a:p>
        </p:txBody>
      </p:sp>
      <p:sp>
        <p:nvSpPr>
          <p:cNvPr id="8" name="Text 4"/>
          <p:cNvSpPr/>
          <p:nvPr/>
        </p:nvSpPr>
        <p:spPr>
          <a:xfrm>
            <a:off x="6053328" y="3904488"/>
            <a:ext cx="7507224" cy="420624"/>
          </a:xfrm>
          <a:prstGeom prst="rect">
            <a:avLst/>
          </a:prstGeom>
          <a:noFill/>
          <a:ln/>
        </p:spPr>
        <p:txBody>
          <a:bodyPr wrap="non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Enhanced Privacy</a:t>
            </a:r>
            <a:endParaRPr lang="en-US" sz="2320" dirty="0"/>
          </a:p>
        </p:txBody>
      </p:sp>
      <p:sp>
        <p:nvSpPr>
          <p:cNvPr id="9" name="Text 5"/>
          <p:cNvSpPr/>
          <p:nvPr/>
        </p:nvSpPr>
        <p:spPr>
          <a:xfrm>
            <a:off x="6053328" y="5989320"/>
            <a:ext cx="7507224" cy="713232"/>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Drones equipped with Edge AI can analyze images and make decisions instantly, improving flight safety.</a:t>
            </a:r>
            <a:endParaRPr lang="en-US" sz="1850" dirty="0"/>
          </a:p>
        </p:txBody>
      </p:sp>
      <p:sp>
        <p:nvSpPr>
          <p:cNvPr id="10" name="Text 6"/>
          <p:cNvSpPr/>
          <p:nvPr/>
        </p:nvSpPr>
        <p:spPr>
          <a:xfrm>
            <a:off x="6053328" y="2926080"/>
            <a:ext cx="7507224" cy="713232"/>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Edge AI processes data locally, minimizing the delay associated with data transmission to the cloud.</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9445752"/>
          </a:xfrm>
          <a:prstGeom prst="rect">
            <a:avLst/>
          </a:prstGeom>
        </p:spPr>
      </p:pic>
      <p:pic>
        <p:nvPicPr>
          <p:cNvPr id="3" name="Image 1" descr="preencoded.png">    </p:cNvPr>
          <p:cNvPicPr>
            <a:picLocks noChangeAspect="1"/>
          </p:cNvPicPr>
          <p:nvPr/>
        </p:nvPicPr>
        <p:blipFill>
          <a:blip r:embed="rId2"/>
          <a:stretch>
            <a:fillRect/>
          </a:stretch>
        </p:blipFill>
        <p:spPr>
          <a:xfrm>
            <a:off x="5047488" y="3657600"/>
            <a:ext cx="4544568" cy="4544568"/>
          </a:xfrm>
          <a:prstGeom prst="rect">
            <a:avLst/>
          </a:prstGeom>
        </p:spPr>
      </p:pic>
      <p:pic>
        <p:nvPicPr>
          <p:cNvPr id="4" name="Image 2" descr="preencoded.png">    </p:cNvPr>
          <p:cNvPicPr>
            <a:picLocks noChangeAspect="1"/>
          </p:cNvPicPr>
          <p:nvPr/>
        </p:nvPicPr>
        <p:blipFill>
          <a:blip r:embed="rId3"/>
          <a:stretch>
            <a:fillRect/>
          </a:stretch>
        </p:blipFill>
        <p:spPr>
          <a:xfrm>
            <a:off x="5047488" y="3657600"/>
            <a:ext cx="4544568" cy="4544568"/>
          </a:xfrm>
          <a:prstGeom prst="rect">
            <a:avLst/>
          </a:prstGeom>
        </p:spPr>
      </p:pic>
      <p:pic>
        <p:nvPicPr>
          <p:cNvPr id="5" name="Image 3" descr="preencoded.png">    </p:cNvPr>
          <p:cNvPicPr>
            <a:picLocks noChangeAspect="1"/>
          </p:cNvPicPr>
          <p:nvPr/>
        </p:nvPicPr>
        <p:blipFill>
          <a:blip r:embed="rId4"/>
          <a:stretch>
            <a:fillRect/>
          </a:stretch>
        </p:blipFill>
        <p:spPr>
          <a:xfrm>
            <a:off x="5047488" y="3657600"/>
            <a:ext cx="4544568" cy="4544568"/>
          </a:xfrm>
          <a:prstGeom prst="rect">
            <a:avLst/>
          </a:prstGeom>
        </p:spPr>
      </p:pic>
      <p:sp>
        <p:nvSpPr>
          <p:cNvPr id="6" name="Text 0"/>
          <p:cNvSpPr/>
          <p:nvPr/>
        </p:nvSpPr>
        <p:spPr>
          <a:xfrm>
            <a:off x="9710928" y="7470648"/>
            <a:ext cx="3986784" cy="1069848"/>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Finance, pharmaceuticals, and logistics can use Quantum AI for better optimization.</a:t>
            </a:r>
            <a:endParaRPr lang="en-US" sz="1850" dirty="0"/>
          </a:p>
        </p:txBody>
      </p:sp>
      <p:sp>
        <p:nvSpPr>
          <p:cNvPr id="7" name="Text 1"/>
          <p:cNvSpPr/>
          <p:nvPr/>
        </p:nvSpPr>
        <p:spPr>
          <a:xfrm>
            <a:off x="9710928" y="4425696"/>
            <a:ext cx="3986784" cy="1069848"/>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Quantum AI excels in scenarios like combinatorial optimization, where classical AI struggles.</a:t>
            </a:r>
            <a:endParaRPr lang="en-US" sz="1850" dirty="0"/>
          </a:p>
        </p:txBody>
      </p:sp>
      <p:sp>
        <p:nvSpPr>
          <p:cNvPr id="8" name="Text 2"/>
          <p:cNvSpPr/>
          <p:nvPr/>
        </p:nvSpPr>
        <p:spPr>
          <a:xfrm>
            <a:off x="5641848" y="5760720"/>
            <a:ext cx="173736" cy="347472"/>
          </a:xfrm>
          <a:prstGeom prst="rect">
            <a:avLst/>
          </a:prstGeom>
          <a:noFill/>
          <a:ln/>
        </p:spPr>
        <p:txBody>
          <a:bodyPr wrap="none" lIns="0" tIns="0" rIns="0" bIns="0" rtlCol="0" anchor="ctr"/>
          <a:lstStyle/>
          <a:p>
            <a:pPr algn="l" indent="0" marL="0">
              <a:lnSpc>
                <a:spcPts val="2780"/>
              </a:lnSpc>
              <a:buNone/>
            </a:pPr>
            <a:r>
              <a:rPr lang="en-US" sz="2320" dirty="0">
                <a:solidFill>
                  <a:srgbClr val="404040"/>
                </a:solidFill>
                <a:latin typeface="Arial-Regular" pitchFamily="34" charset="0"/>
                <a:ea typeface="Arial-Regular" pitchFamily="34" charset="-122"/>
                <a:cs typeface="Arial-Regular" pitchFamily="34" charset="-120"/>
              </a:rPr>
              <a:t>1</a:t>
            </a:r>
            <a:endParaRPr lang="en-US" sz="2320" dirty="0"/>
          </a:p>
        </p:txBody>
      </p:sp>
      <p:sp>
        <p:nvSpPr>
          <p:cNvPr id="9" name="Text 3"/>
          <p:cNvSpPr/>
          <p:nvPr/>
        </p:nvSpPr>
        <p:spPr>
          <a:xfrm>
            <a:off x="832104" y="649224"/>
            <a:ext cx="12984480" cy="832104"/>
          </a:xfrm>
          <a:prstGeom prst="rect">
            <a:avLst/>
          </a:prstGeom>
          <a:noFill/>
          <a:ln/>
        </p:spPr>
        <p:txBody>
          <a:bodyPr wrap="none" lIns="0" tIns="0" rIns="0" bIns="0" rtlCol="0" anchor="ctr"/>
          <a:lstStyle/>
          <a:p>
            <a:pPr algn="l" indent="0" marL="0">
              <a:lnSpc>
                <a:spcPts val="6500"/>
              </a:lnSpc>
              <a:buNone/>
            </a:pPr>
            <a:r>
              <a:rPr lang="en-US" sz="4640" dirty="0">
                <a:solidFill>
                  <a:srgbClr val="011C2A"/>
                </a:solidFill>
                <a:latin typeface="思源黑体-思源黑体-Bold" pitchFamily="34" charset="0"/>
                <a:ea typeface="思源黑体-思源黑体-Bold" pitchFamily="34" charset="-122"/>
                <a:cs typeface="思源黑体-思源黑体-Bold" pitchFamily="34" charset="-120"/>
              </a:rPr>
              <a:t>Quantum AI vs Classical AI</a:t>
            </a:r>
            <a:endParaRPr lang="en-US" sz="4640" dirty="0"/>
          </a:p>
        </p:txBody>
      </p:sp>
      <p:sp>
        <p:nvSpPr>
          <p:cNvPr id="10" name="Text 4"/>
          <p:cNvSpPr/>
          <p:nvPr/>
        </p:nvSpPr>
        <p:spPr>
          <a:xfrm>
            <a:off x="8028432" y="4379976"/>
            <a:ext cx="173736" cy="347472"/>
          </a:xfrm>
          <a:prstGeom prst="rect">
            <a:avLst/>
          </a:prstGeom>
          <a:noFill/>
          <a:ln/>
        </p:spPr>
        <p:txBody>
          <a:bodyPr wrap="none" lIns="0" tIns="0" rIns="0" bIns="0" rtlCol="0" anchor="ctr"/>
          <a:lstStyle/>
          <a:p>
            <a:pPr algn="l" indent="0" marL="0">
              <a:lnSpc>
                <a:spcPts val="2780"/>
              </a:lnSpc>
              <a:buNone/>
            </a:pPr>
            <a:r>
              <a:rPr lang="en-US" sz="2320" dirty="0">
                <a:solidFill>
                  <a:srgbClr val="404040"/>
                </a:solidFill>
                <a:latin typeface="Arial-Regular" pitchFamily="34" charset="0"/>
                <a:ea typeface="Arial-Regular" pitchFamily="34" charset="-122"/>
                <a:cs typeface="Arial-Regular" pitchFamily="34" charset="-120"/>
              </a:rPr>
              <a:t>2</a:t>
            </a:r>
            <a:endParaRPr lang="en-US" sz="2320" dirty="0"/>
          </a:p>
        </p:txBody>
      </p:sp>
      <p:sp>
        <p:nvSpPr>
          <p:cNvPr id="11" name="Text 5"/>
          <p:cNvSpPr/>
          <p:nvPr/>
        </p:nvSpPr>
        <p:spPr>
          <a:xfrm>
            <a:off x="832104" y="1746504"/>
            <a:ext cx="12984480" cy="1069848"/>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Quantum AI represents a groundbreaking evolution in artificial intelligence, harnessing the power of quantum computing for superior performance in specific applications. In contrast, classical AI relies on traditional computational methods, which can limit its speed and efficiency when addressing complex problems.</a:t>
            </a:r>
            <a:endParaRPr lang="en-US" sz="1850" dirty="0"/>
          </a:p>
        </p:txBody>
      </p:sp>
      <p:sp>
        <p:nvSpPr>
          <p:cNvPr id="12" name="Text 6"/>
          <p:cNvSpPr/>
          <p:nvPr/>
        </p:nvSpPr>
        <p:spPr>
          <a:xfrm>
            <a:off x="9710928" y="6373368"/>
            <a:ext cx="3986784" cy="832104"/>
          </a:xfrm>
          <a:prstGeom prst="rect">
            <a:avLst/>
          </a:prstGeom>
          <a:noFill/>
          <a:ln/>
        </p:spPr>
        <p:txBody>
          <a:bodyPr wrap="squar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Industries Benefiting Most</a:t>
            </a:r>
            <a:endParaRPr lang="en-US" sz="2320" dirty="0"/>
          </a:p>
        </p:txBody>
      </p:sp>
      <p:sp>
        <p:nvSpPr>
          <p:cNvPr id="13" name="Text 7"/>
          <p:cNvSpPr/>
          <p:nvPr/>
        </p:nvSpPr>
        <p:spPr>
          <a:xfrm>
            <a:off x="9710928" y="3337560"/>
            <a:ext cx="3986784" cy="832104"/>
          </a:xfrm>
          <a:prstGeom prst="rect">
            <a:avLst/>
          </a:prstGeom>
          <a:noFill/>
          <a:ln/>
        </p:spPr>
        <p:txBody>
          <a:bodyPr wrap="squar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Problem-Specific Advantages</a:t>
            </a:r>
            <a:endParaRPr lang="en-US" sz="2320" dirty="0"/>
          </a:p>
        </p:txBody>
      </p:sp>
      <p:sp>
        <p:nvSpPr>
          <p:cNvPr id="14" name="Text 8"/>
          <p:cNvSpPr/>
          <p:nvPr/>
        </p:nvSpPr>
        <p:spPr>
          <a:xfrm>
            <a:off x="950976" y="5559552"/>
            <a:ext cx="3511296" cy="1417320"/>
          </a:xfrm>
          <a:prstGeom prst="rect">
            <a:avLst/>
          </a:prstGeom>
          <a:noFill/>
          <a:ln/>
        </p:spPr>
        <p:txBody>
          <a:bodyPr wrap="square" lIns="0" tIns="0" rIns="0" bIns="0" rtlCol="0" anchor="ctr"/>
          <a:lstStyle/>
          <a:p>
            <a:pPr algn="r"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Quantum AI utilizes quantum bits for parallel processing, solving complex optimization problems faster.</a:t>
            </a:r>
            <a:endParaRPr lang="en-US" sz="1850" dirty="0"/>
          </a:p>
        </p:txBody>
      </p:sp>
      <p:sp>
        <p:nvSpPr>
          <p:cNvPr id="15" name="Text 9"/>
          <p:cNvSpPr/>
          <p:nvPr/>
        </p:nvSpPr>
        <p:spPr>
          <a:xfrm>
            <a:off x="950976" y="4882896"/>
            <a:ext cx="3511296" cy="420624"/>
          </a:xfrm>
          <a:prstGeom prst="rect">
            <a:avLst/>
          </a:prstGeom>
          <a:noFill/>
          <a:ln/>
        </p:spPr>
        <p:txBody>
          <a:bodyPr wrap="none" lIns="0" tIns="0" rIns="0" bIns="0" rtlCol="0" anchor="ctr"/>
          <a:lstStyle/>
          <a:p>
            <a:pPr algn="r"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Speed and Efficiency</a:t>
            </a:r>
            <a:endParaRPr lang="en-US" sz="2320" dirty="0"/>
          </a:p>
        </p:txBody>
      </p:sp>
      <p:sp>
        <p:nvSpPr>
          <p:cNvPr id="16" name="Text 10"/>
          <p:cNvSpPr/>
          <p:nvPr/>
        </p:nvSpPr>
        <p:spPr>
          <a:xfrm>
            <a:off x="8028432" y="7141464"/>
            <a:ext cx="173736" cy="347472"/>
          </a:xfrm>
          <a:prstGeom prst="rect">
            <a:avLst/>
          </a:prstGeom>
          <a:noFill/>
          <a:ln/>
        </p:spPr>
        <p:txBody>
          <a:bodyPr wrap="none" lIns="0" tIns="0" rIns="0" bIns="0" rtlCol="0" anchor="ctr"/>
          <a:lstStyle/>
          <a:p>
            <a:pPr algn="l" indent="0" marL="0">
              <a:lnSpc>
                <a:spcPts val="2780"/>
              </a:lnSpc>
              <a:buNone/>
            </a:pPr>
            <a:r>
              <a:rPr lang="en-US" sz="2320" dirty="0">
                <a:solidFill>
                  <a:srgbClr val="404040"/>
                </a:solidFill>
                <a:latin typeface="Arial-Regular" pitchFamily="34" charset="0"/>
                <a:ea typeface="Arial-Regular" pitchFamily="34" charset="-122"/>
                <a:cs typeface="Arial-Regular" pitchFamily="34" charset="-120"/>
              </a:rPr>
              <a:t>3</a:t>
            </a:r>
            <a:endParaRPr lang="en-US" sz="232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38744"/>
          </a:xfrm>
          <a:prstGeom prst="rect">
            <a:avLst/>
          </a:prstGeom>
        </p:spPr>
      </p:pic>
      <p:pic>
        <p:nvPicPr>
          <p:cNvPr id="3" name="Image 1" descr="preencoded.png">    </p:cNvPr>
          <p:cNvPicPr>
            <a:picLocks noChangeAspect="1"/>
          </p:cNvPicPr>
          <p:nvPr/>
        </p:nvPicPr>
        <p:blipFill>
          <a:blip r:embed="rId2"/>
          <a:stretch>
            <a:fillRect/>
          </a:stretch>
        </p:blipFill>
        <p:spPr>
          <a:xfrm>
            <a:off x="0" y="0"/>
            <a:ext cx="14630400" cy="8238744"/>
          </a:xfrm>
          <a:prstGeom prst="rect">
            <a:avLst/>
          </a:prstGeom>
        </p:spPr>
      </p:pic>
      <p:sp>
        <p:nvSpPr>
          <p:cNvPr id="4" name="Text 0"/>
          <p:cNvSpPr/>
          <p:nvPr/>
        </p:nvSpPr>
        <p:spPr>
          <a:xfrm>
            <a:off x="5404104" y="3191256"/>
            <a:ext cx="3831336" cy="420624"/>
          </a:xfrm>
          <a:prstGeom prst="rect">
            <a:avLst/>
          </a:prstGeom>
          <a:noFill/>
          <a:ln/>
        </p:spPr>
        <p:txBody>
          <a:bodyPr wrap="non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Nurse Support</a:t>
            </a:r>
            <a:endParaRPr lang="en-US" sz="2320" dirty="0"/>
          </a:p>
        </p:txBody>
      </p:sp>
      <p:sp>
        <p:nvSpPr>
          <p:cNvPr id="5" name="Text 1"/>
          <p:cNvSpPr/>
          <p:nvPr/>
        </p:nvSpPr>
        <p:spPr>
          <a:xfrm>
            <a:off x="1078992" y="3191256"/>
            <a:ext cx="3831336" cy="420624"/>
          </a:xfrm>
          <a:prstGeom prst="rect">
            <a:avLst/>
          </a:prstGeom>
          <a:noFill/>
          <a:ln/>
        </p:spPr>
        <p:txBody>
          <a:bodyPr wrap="non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Role Transformation</a:t>
            </a:r>
            <a:endParaRPr lang="en-US" sz="2320" dirty="0"/>
          </a:p>
        </p:txBody>
      </p:sp>
      <p:sp>
        <p:nvSpPr>
          <p:cNvPr id="6" name="Text 2"/>
          <p:cNvSpPr/>
          <p:nvPr/>
        </p:nvSpPr>
        <p:spPr>
          <a:xfrm>
            <a:off x="9729216" y="3749040"/>
            <a:ext cx="3831336" cy="2130552"/>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AI systems may reflect biases present in training data, leading to underrepresentation of certain ethnic groups, which could affect treatment recommendations and patient outcomes.</a:t>
            </a:r>
            <a:endParaRPr lang="en-US" sz="1850" dirty="0"/>
          </a:p>
        </p:txBody>
      </p:sp>
      <p:sp>
        <p:nvSpPr>
          <p:cNvPr id="7" name="Text 3"/>
          <p:cNvSpPr/>
          <p:nvPr/>
        </p:nvSpPr>
        <p:spPr>
          <a:xfrm>
            <a:off x="5404104" y="3749040"/>
            <a:ext cx="3831336" cy="1773936"/>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AI tools can help nurses manage patient data more effectively, enabling them to provide personalized care and improving workflow efficiency in hospitals.</a:t>
            </a:r>
            <a:endParaRPr lang="en-US" sz="1850" dirty="0"/>
          </a:p>
        </p:txBody>
      </p:sp>
      <p:sp>
        <p:nvSpPr>
          <p:cNvPr id="8" name="Text 4"/>
          <p:cNvSpPr/>
          <p:nvPr/>
        </p:nvSpPr>
        <p:spPr>
          <a:xfrm>
            <a:off x="9729216" y="3191256"/>
            <a:ext cx="3831336" cy="420624"/>
          </a:xfrm>
          <a:prstGeom prst="rect">
            <a:avLst/>
          </a:prstGeom>
          <a:noFill/>
          <a:ln/>
        </p:spPr>
        <p:txBody>
          <a:bodyPr wrap="non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Potential Biases</a:t>
            </a:r>
            <a:endParaRPr lang="en-US" sz="2320" dirty="0"/>
          </a:p>
        </p:txBody>
      </p:sp>
      <p:sp>
        <p:nvSpPr>
          <p:cNvPr id="9" name="Text 5"/>
          <p:cNvSpPr/>
          <p:nvPr/>
        </p:nvSpPr>
        <p:spPr>
          <a:xfrm>
            <a:off x="1078992" y="3749040"/>
            <a:ext cx="3831336" cy="1773936"/>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AI can assist radiologists by automating image analysis, allowing professionals to focus on interpretation and patient care, enhancing overall service delivery.</a:t>
            </a:r>
            <a:endParaRPr lang="en-US" sz="1850" dirty="0"/>
          </a:p>
        </p:txBody>
      </p:sp>
      <p:sp>
        <p:nvSpPr>
          <p:cNvPr id="10" name="Text 6"/>
          <p:cNvSpPr/>
          <p:nvPr/>
        </p:nvSpPr>
        <p:spPr>
          <a:xfrm>
            <a:off x="832104" y="1965960"/>
            <a:ext cx="12984480" cy="832104"/>
          </a:xfrm>
          <a:prstGeom prst="rect">
            <a:avLst/>
          </a:prstGeom>
          <a:noFill/>
          <a:ln/>
        </p:spPr>
        <p:txBody>
          <a:bodyPr wrap="none" lIns="0" tIns="0" rIns="0" bIns="0" rtlCol="0" anchor="ctr"/>
          <a:lstStyle/>
          <a:p>
            <a:pPr algn="l" indent="0" marL="0">
              <a:lnSpc>
                <a:spcPts val="6500"/>
              </a:lnSpc>
              <a:buNone/>
            </a:pPr>
            <a:r>
              <a:rPr lang="en-US" sz="4640" dirty="0">
                <a:solidFill>
                  <a:srgbClr val="011C2A"/>
                </a:solidFill>
                <a:latin typeface="思源黑体-思源黑体-Bold" pitchFamily="34" charset="0"/>
                <a:ea typeface="思源黑体-思源黑体-Bold" pitchFamily="34" charset="-122"/>
                <a:cs typeface="思源黑体-思源黑体-Bold" pitchFamily="34" charset="-120"/>
              </a:rPr>
              <a:t>Human-AI Collaboration in Healthcare</a:t>
            </a:r>
            <a:endParaRPr lang="en-US" sz="464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38744"/>
          </a:xfrm>
          <a:prstGeom prst="rect">
            <a:avLst/>
          </a:prstGeom>
        </p:spPr>
      </p:pic>
      <p:pic>
        <p:nvPicPr>
          <p:cNvPr id="3" name="Image 1" descr="preencoded.png">    </p:cNvPr>
          <p:cNvPicPr>
            <a:picLocks noChangeAspect="1"/>
          </p:cNvPicPr>
          <p:nvPr/>
        </p:nvPicPr>
        <p:blipFill>
          <a:blip r:embed="rId2"/>
          <a:stretch>
            <a:fillRect/>
          </a:stretch>
        </p:blipFill>
        <p:spPr>
          <a:xfrm>
            <a:off x="0" y="0"/>
            <a:ext cx="14630400" cy="8238744"/>
          </a:xfrm>
          <a:prstGeom prst="rect">
            <a:avLst/>
          </a:prstGeom>
        </p:spPr>
      </p:pic>
      <p:sp>
        <p:nvSpPr>
          <p:cNvPr id="4" name="Text 0"/>
          <p:cNvSpPr/>
          <p:nvPr/>
        </p:nvSpPr>
        <p:spPr>
          <a:xfrm>
            <a:off x="9729216" y="5148072"/>
            <a:ext cx="3831336" cy="1069848"/>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Engaging diverse stakeholders in the design process to enhance fairness insights.</a:t>
            </a:r>
            <a:endParaRPr lang="en-US" sz="1850" dirty="0"/>
          </a:p>
        </p:txBody>
      </p:sp>
      <p:sp>
        <p:nvSpPr>
          <p:cNvPr id="5" name="Text 1"/>
          <p:cNvSpPr/>
          <p:nvPr/>
        </p:nvSpPr>
        <p:spPr>
          <a:xfrm>
            <a:off x="5404104" y="4736592"/>
            <a:ext cx="3831336" cy="1069848"/>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Conducting evaluations to identify biases and ensure fair treatment recommendations.</a:t>
            </a:r>
            <a:endParaRPr lang="en-US" sz="1850" dirty="0"/>
          </a:p>
        </p:txBody>
      </p:sp>
      <p:sp>
        <p:nvSpPr>
          <p:cNvPr id="6" name="Text 2"/>
          <p:cNvSpPr/>
          <p:nvPr/>
        </p:nvSpPr>
        <p:spPr>
          <a:xfrm>
            <a:off x="832104" y="1627632"/>
            <a:ext cx="12984480" cy="832104"/>
          </a:xfrm>
          <a:prstGeom prst="rect">
            <a:avLst/>
          </a:prstGeom>
          <a:noFill/>
          <a:ln/>
        </p:spPr>
        <p:txBody>
          <a:bodyPr wrap="none" lIns="0" tIns="0" rIns="0" bIns="0" rtlCol="0" anchor="ctr"/>
          <a:lstStyle/>
          <a:p>
            <a:pPr algn="l" indent="0" marL="0">
              <a:lnSpc>
                <a:spcPts val="6500"/>
              </a:lnSpc>
              <a:buNone/>
            </a:pPr>
            <a:r>
              <a:rPr lang="en-US" sz="4640" dirty="0">
                <a:solidFill>
                  <a:srgbClr val="011C2A"/>
                </a:solidFill>
                <a:latin typeface="思源黑体-思源黑体-Bold" pitchFamily="34" charset="0"/>
                <a:ea typeface="思源黑体-思源黑体-Bold" pitchFamily="34" charset="-122"/>
                <a:cs typeface="思源黑体-思源黑体-Bold" pitchFamily="34" charset="-120"/>
              </a:rPr>
              <a:t>Fairness Strategies for AI</a:t>
            </a:r>
            <a:endParaRPr lang="en-US" sz="4640" dirty="0"/>
          </a:p>
        </p:txBody>
      </p:sp>
      <p:sp>
        <p:nvSpPr>
          <p:cNvPr id="7" name="Text 3"/>
          <p:cNvSpPr/>
          <p:nvPr/>
        </p:nvSpPr>
        <p:spPr>
          <a:xfrm>
            <a:off x="9729216" y="4178808"/>
            <a:ext cx="3831336" cy="832104"/>
          </a:xfrm>
          <a:prstGeom prst="rect">
            <a:avLst/>
          </a:prstGeom>
          <a:noFill/>
          <a:ln/>
        </p:spPr>
        <p:txBody>
          <a:bodyPr wrap="squar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Stakeholder Involvement</a:t>
            </a:r>
            <a:endParaRPr lang="en-US" sz="2320" dirty="0"/>
          </a:p>
        </p:txBody>
      </p:sp>
      <p:sp>
        <p:nvSpPr>
          <p:cNvPr id="8" name="Text 4"/>
          <p:cNvSpPr/>
          <p:nvPr/>
        </p:nvSpPr>
        <p:spPr>
          <a:xfrm>
            <a:off x="5404104" y="4178808"/>
            <a:ext cx="3831336" cy="420624"/>
          </a:xfrm>
          <a:prstGeom prst="rect">
            <a:avLst/>
          </a:prstGeom>
          <a:noFill/>
          <a:ln/>
        </p:spPr>
        <p:txBody>
          <a:bodyPr wrap="non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Regular Audits</a:t>
            </a:r>
            <a:endParaRPr lang="en-US" sz="2320" dirty="0"/>
          </a:p>
        </p:txBody>
      </p:sp>
      <p:sp>
        <p:nvSpPr>
          <p:cNvPr id="9" name="Text 5"/>
          <p:cNvSpPr/>
          <p:nvPr/>
        </p:nvSpPr>
        <p:spPr>
          <a:xfrm>
            <a:off x="1078992" y="4736592"/>
            <a:ext cx="3831336" cy="1069848"/>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Ensuring AI systems are trained on diverse datasets to improve accuracy across demographics.</a:t>
            </a:r>
            <a:endParaRPr lang="en-US" sz="1850" dirty="0"/>
          </a:p>
        </p:txBody>
      </p:sp>
      <p:sp>
        <p:nvSpPr>
          <p:cNvPr id="10" name="Text 6"/>
          <p:cNvSpPr/>
          <p:nvPr/>
        </p:nvSpPr>
        <p:spPr>
          <a:xfrm>
            <a:off x="1078992" y="4178808"/>
            <a:ext cx="3831336" cy="420624"/>
          </a:xfrm>
          <a:prstGeom prst="rect">
            <a:avLst/>
          </a:prstGeom>
          <a:noFill/>
          <a:ln/>
        </p:spPr>
        <p:txBody>
          <a:bodyPr wrap="non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Diverse Training Data</a:t>
            </a:r>
            <a:endParaRPr lang="en-US" sz="2320" dirty="0"/>
          </a:p>
        </p:txBody>
      </p:sp>
      <p:sp>
        <p:nvSpPr>
          <p:cNvPr id="11" name="Text 7"/>
          <p:cNvSpPr/>
          <p:nvPr/>
        </p:nvSpPr>
        <p:spPr>
          <a:xfrm>
            <a:off x="832104" y="2724912"/>
            <a:ext cx="12984480" cy="1069848"/>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Implementing effective fairness strategies in AI systems is crucial to minimize biases and ensure equitable outcomes in various applications, especially in healthcare. Key strategies include utilizing diverse training data, conducting regular audits, and involving a range of stakeholders in the design process.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10296144"/>
          </a:xfrm>
          <a:prstGeom prst="rect">
            <a:avLst/>
          </a:prstGeom>
        </p:spPr>
      </p:pic>
      <p:pic>
        <p:nvPicPr>
          <p:cNvPr id="3" name="Image 1" descr="preencoded.png">    </p:cNvPr>
          <p:cNvPicPr>
            <a:picLocks noChangeAspect="1"/>
          </p:cNvPicPr>
          <p:nvPr/>
        </p:nvPicPr>
        <p:blipFill>
          <a:blip r:embed="rId2"/>
          <a:stretch>
            <a:fillRect/>
          </a:stretch>
        </p:blipFill>
        <p:spPr>
          <a:xfrm>
            <a:off x="5047488" y="3840480"/>
            <a:ext cx="4544568" cy="4544568"/>
          </a:xfrm>
          <a:prstGeom prst="rect">
            <a:avLst/>
          </a:prstGeom>
        </p:spPr>
      </p:pic>
      <p:pic>
        <p:nvPicPr>
          <p:cNvPr id="4" name="Image 2" descr="preencoded.png">    </p:cNvPr>
          <p:cNvPicPr>
            <a:picLocks noChangeAspect="1"/>
          </p:cNvPicPr>
          <p:nvPr/>
        </p:nvPicPr>
        <p:blipFill>
          <a:blip r:embed="rId3"/>
          <a:stretch>
            <a:fillRect/>
          </a:stretch>
        </p:blipFill>
        <p:spPr>
          <a:xfrm>
            <a:off x="5047488" y="3840480"/>
            <a:ext cx="4544568" cy="4544568"/>
          </a:xfrm>
          <a:prstGeom prst="rect">
            <a:avLst/>
          </a:prstGeom>
        </p:spPr>
      </p:pic>
      <p:pic>
        <p:nvPicPr>
          <p:cNvPr id="5" name="Image 3" descr="preencoded.png">    </p:cNvPr>
          <p:cNvPicPr>
            <a:picLocks noChangeAspect="1"/>
          </p:cNvPicPr>
          <p:nvPr/>
        </p:nvPicPr>
        <p:blipFill>
          <a:blip r:embed="rId4"/>
          <a:stretch>
            <a:fillRect/>
          </a:stretch>
        </p:blipFill>
        <p:spPr>
          <a:xfrm>
            <a:off x="5047488" y="3840480"/>
            <a:ext cx="4544568" cy="4544568"/>
          </a:xfrm>
          <a:prstGeom prst="rect">
            <a:avLst/>
          </a:prstGeom>
        </p:spPr>
      </p:pic>
      <p:sp>
        <p:nvSpPr>
          <p:cNvPr id="6" name="Text 0"/>
          <p:cNvSpPr/>
          <p:nvPr/>
        </p:nvSpPr>
        <p:spPr>
          <a:xfrm>
            <a:off x="950976" y="4535424"/>
            <a:ext cx="3511296" cy="420624"/>
          </a:xfrm>
          <a:prstGeom prst="rect">
            <a:avLst/>
          </a:prstGeom>
          <a:noFill/>
          <a:ln/>
        </p:spPr>
        <p:txBody>
          <a:bodyPr wrap="none" lIns="0" tIns="0" rIns="0" bIns="0" rtlCol="0" anchor="ctr"/>
          <a:lstStyle/>
          <a:p>
            <a:pPr algn="r"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Future of AI in Society</a:t>
            </a:r>
            <a:endParaRPr lang="en-US" sz="2320" dirty="0"/>
          </a:p>
        </p:txBody>
      </p:sp>
      <p:sp>
        <p:nvSpPr>
          <p:cNvPr id="7" name="Text 1"/>
          <p:cNvSpPr/>
          <p:nvPr/>
        </p:nvSpPr>
        <p:spPr>
          <a:xfrm>
            <a:off x="9710928" y="3922776"/>
            <a:ext cx="3986784" cy="2130552"/>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Addressing biases and ensuring fairness in AI systems will be crucial for building trust and acceptance among users, ultimately leading to better outcomes and societal benefits.</a:t>
            </a:r>
            <a:endParaRPr lang="en-US" sz="1850" dirty="0"/>
          </a:p>
        </p:txBody>
      </p:sp>
      <p:sp>
        <p:nvSpPr>
          <p:cNvPr id="8" name="Text 2"/>
          <p:cNvSpPr/>
          <p:nvPr/>
        </p:nvSpPr>
        <p:spPr>
          <a:xfrm>
            <a:off x="9710928" y="7616952"/>
            <a:ext cx="3986784" cy="1773936"/>
          </a:xfrm>
          <a:prstGeom prst="rect">
            <a:avLst/>
          </a:prstGeom>
          <a:noFill/>
          <a:ln/>
        </p:spPr>
        <p:txBody>
          <a:bodyPr wrap="square" lIns="0" tIns="0" rIns="0" bIns="0" rtlCol="0" anchor="ctr"/>
          <a:lstStyle/>
          <a:p>
            <a:pPr algn="l"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Stakeholders must prioritize ethical considerations and collaboration in AI development to harness its full potential while safeguarding the interests of all individuals.</a:t>
            </a:r>
            <a:endParaRPr lang="en-US" sz="1850" dirty="0"/>
          </a:p>
        </p:txBody>
      </p:sp>
      <p:sp>
        <p:nvSpPr>
          <p:cNvPr id="9" name="Text 3"/>
          <p:cNvSpPr/>
          <p:nvPr/>
        </p:nvSpPr>
        <p:spPr>
          <a:xfrm>
            <a:off x="8028432" y="7315200"/>
            <a:ext cx="173736" cy="347472"/>
          </a:xfrm>
          <a:prstGeom prst="rect">
            <a:avLst/>
          </a:prstGeom>
          <a:noFill/>
          <a:ln/>
        </p:spPr>
        <p:txBody>
          <a:bodyPr wrap="none" lIns="0" tIns="0" rIns="0" bIns="0" rtlCol="0" anchor="ctr"/>
          <a:lstStyle/>
          <a:p>
            <a:pPr algn="l" indent="0" marL="0">
              <a:lnSpc>
                <a:spcPts val="2780"/>
              </a:lnSpc>
              <a:buNone/>
            </a:pPr>
            <a:r>
              <a:rPr lang="en-US" sz="2320" dirty="0">
                <a:solidFill>
                  <a:srgbClr val="404040"/>
                </a:solidFill>
                <a:latin typeface="Arial-Regular" pitchFamily="34" charset="0"/>
                <a:ea typeface="Arial-Regular" pitchFamily="34" charset="-122"/>
                <a:cs typeface="Arial-Regular" pitchFamily="34" charset="-120"/>
              </a:rPr>
              <a:t>3</a:t>
            </a:r>
            <a:endParaRPr lang="en-US" sz="2320" dirty="0"/>
          </a:p>
        </p:txBody>
      </p:sp>
      <p:sp>
        <p:nvSpPr>
          <p:cNvPr id="10" name="Text 4"/>
          <p:cNvSpPr/>
          <p:nvPr/>
        </p:nvSpPr>
        <p:spPr>
          <a:xfrm>
            <a:off x="9710928" y="2834640"/>
            <a:ext cx="3986784" cy="832104"/>
          </a:xfrm>
          <a:prstGeom prst="rect">
            <a:avLst/>
          </a:prstGeom>
          <a:noFill/>
          <a:ln/>
        </p:spPr>
        <p:txBody>
          <a:bodyPr wrap="squar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Responsible AI Development</a:t>
            </a:r>
            <a:endParaRPr lang="en-US" sz="2320" dirty="0"/>
          </a:p>
        </p:txBody>
      </p:sp>
      <p:sp>
        <p:nvSpPr>
          <p:cNvPr id="11" name="Text 5"/>
          <p:cNvSpPr/>
          <p:nvPr/>
        </p:nvSpPr>
        <p:spPr>
          <a:xfrm>
            <a:off x="5641848" y="5934456"/>
            <a:ext cx="173736" cy="347472"/>
          </a:xfrm>
          <a:prstGeom prst="rect">
            <a:avLst/>
          </a:prstGeom>
          <a:noFill/>
          <a:ln/>
        </p:spPr>
        <p:txBody>
          <a:bodyPr wrap="none" lIns="0" tIns="0" rIns="0" bIns="0" rtlCol="0" anchor="ctr"/>
          <a:lstStyle/>
          <a:p>
            <a:pPr algn="l" indent="0" marL="0">
              <a:lnSpc>
                <a:spcPts val="2780"/>
              </a:lnSpc>
              <a:buNone/>
            </a:pPr>
            <a:r>
              <a:rPr lang="en-US" sz="2320" dirty="0">
                <a:solidFill>
                  <a:srgbClr val="404040"/>
                </a:solidFill>
                <a:latin typeface="Arial-Regular" pitchFamily="34" charset="0"/>
                <a:ea typeface="Arial-Regular" pitchFamily="34" charset="-122"/>
                <a:cs typeface="Arial-Regular" pitchFamily="34" charset="-120"/>
              </a:rPr>
              <a:t>1</a:t>
            </a:r>
            <a:endParaRPr lang="en-US" sz="2320" dirty="0"/>
          </a:p>
        </p:txBody>
      </p:sp>
      <p:sp>
        <p:nvSpPr>
          <p:cNvPr id="12" name="Text 6"/>
          <p:cNvSpPr/>
          <p:nvPr/>
        </p:nvSpPr>
        <p:spPr>
          <a:xfrm>
            <a:off x="9710928" y="6931152"/>
            <a:ext cx="3986784" cy="420624"/>
          </a:xfrm>
          <a:prstGeom prst="rect">
            <a:avLst/>
          </a:prstGeom>
          <a:noFill/>
          <a:ln/>
        </p:spPr>
        <p:txBody>
          <a:bodyPr wrap="none" lIns="0" tIns="0" rIns="0" bIns="0" rtlCol="0" anchor="ctr"/>
          <a:lstStyle/>
          <a:p>
            <a:pPr algn="l" indent="0" marL="0">
              <a:lnSpc>
                <a:spcPts val="3250"/>
              </a:lnSpc>
              <a:buNone/>
            </a:pPr>
            <a:r>
              <a:rPr lang="en-US" sz="2320" dirty="0">
                <a:solidFill>
                  <a:srgbClr val="03141C"/>
                </a:solidFill>
                <a:latin typeface="思源黑体-思源黑体-Bold" pitchFamily="34" charset="0"/>
                <a:ea typeface="思源黑体-思源黑体-Bold" pitchFamily="34" charset="-122"/>
                <a:cs typeface="思源黑体-思源黑体-Bold" pitchFamily="34" charset="-120"/>
              </a:rPr>
              <a:t>Call to Action</a:t>
            </a:r>
            <a:endParaRPr lang="en-US" sz="2320" dirty="0"/>
          </a:p>
        </p:txBody>
      </p:sp>
      <p:sp>
        <p:nvSpPr>
          <p:cNvPr id="13" name="Text 7"/>
          <p:cNvSpPr/>
          <p:nvPr/>
        </p:nvSpPr>
        <p:spPr>
          <a:xfrm>
            <a:off x="8028432" y="4562856"/>
            <a:ext cx="173736" cy="347472"/>
          </a:xfrm>
          <a:prstGeom prst="rect">
            <a:avLst/>
          </a:prstGeom>
          <a:noFill/>
          <a:ln/>
        </p:spPr>
        <p:txBody>
          <a:bodyPr wrap="none" lIns="0" tIns="0" rIns="0" bIns="0" rtlCol="0" anchor="ctr"/>
          <a:lstStyle/>
          <a:p>
            <a:pPr algn="l" indent="0" marL="0">
              <a:lnSpc>
                <a:spcPts val="2780"/>
              </a:lnSpc>
              <a:buNone/>
            </a:pPr>
            <a:r>
              <a:rPr lang="en-US" sz="2320" dirty="0">
                <a:solidFill>
                  <a:srgbClr val="404040"/>
                </a:solidFill>
                <a:latin typeface="Arial-Regular" pitchFamily="34" charset="0"/>
                <a:ea typeface="Arial-Regular" pitchFamily="34" charset="-122"/>
                <a:cs typeface="Arial-Regular" pitchFamily="34" charset="-120"/>
              </a:rPr>
              <a:t>2</a:t>
            </a:r>
            <a:endParaRPr lang="en-US" sz="2320" dirty="0"/>
          </a:p>
        </p:txBody>
      </p:sp>
      <p:sp>
        <p:nvSpPr>
          <p:cNvPr id="14" name="Text 8"/>
          <p:cNvSpPr/>
          <p:nvPr/>
        </p:nvSpPr>
        <p:spPr>
          <a:xfrm>
            <a:off x="832104" y="649224"/>
            <a:ext cx="12984480" cy="1655064"/>
          </a:xfrm>
          <a:prstGeom prst="rect">
            <a:avLst/>
          </a:prstGeom>
          <a:noFill/>
          <a:ln/>
        </p:spPr>
        <p:txBody>
          <a:bodyPr wrap="square" lIns="0" tIns="0" rIns="0" bIns="0" rtlCol="0" anchor="ctr"/>
          <a:lstStyle/>
          <a:p>
            <a:pPr algn="l" indent="0" marL="0">
              <a:lnSpc>
                <a:spcPts val="6500"/>
              </a:lnSpc>
              <a:buNone/>
            </a:pPr>
            <a:r>
              <a:rPr lang="en-US" sz="4640" dirty="0">
                <a:solidFill>
                  <a:srgbClr val="011C2A"/>
                </a:solidFill>
                <a:latin typeface="思源黑体-思源黑体-Bold" pitchFamily="34" charset="0"/>
                <a:ea typeface="思源黑体-思源黑体-Bold" pitchFamily="34" charset="-122"/>
                <a:cs typeface="思源黑体-思源黑体-Bold" pitchFamily="34" charset="-120"/>
              </a:rPr>
              <a:t>Conclusion on AI's Future and Responsibilities</a:t>
            </a:r>
            <a:endParaRPr lang="en-US" sz="4640" dirty="0"/>
          </a:p>
        </p:txBody>
      </p:sp>
      <p:sp>
        <p:nvSpPr>
          <p:cNvPr id="15" name="Text 9"/>
          <p:cNvSpPr/>
          <p:nvPr/>
        </p:nvSpPr>
        <p:spPr>
          <a:xfrm>
            <a:off x="950976" y="5212080"/>
            <a:ext cx="3511296" cy="2478024"/>
          </a:xfrm>
          <a:prstGeom prst="rect">
            <a:avLst/>
          </a:prstGeom>
          <a:noFill/>
          <a:ln/>
        </p:spPr>
        <p:txBody>
          <a:bodyPr wrap="square" lIns="0" tIns="0" rIns="0" bIns="0" rtlCol="0" anchor="ctr"/>
          <a:lstStyle/>
          <a:p>
            <a:pPr algn="r" indent="0" marL="0">
              <a:lnSpc>
                <a:spcPts val="2780"/>
              </a:lnSpc>
              <a:buNone/>
            </a:pPr>
            <a:r>
              <a:rPr lang="en-US" sz="1850" dirty="0">
                <a:solidFill>
                  <a:srgbClr val="03141C"/>
                </a:solidFill>
                <a:latin typeface="Arial-Regular" pitchFamily="34" charset="0"/>
                <a:ea typeface="Arial-Regular" pitchFamily="34" charset="-122"/>
                <a:cs typeface="Arial-Regular" pitchFamily="34" charset="-120"/>
              </a:rPr>
              <a:t>The integration of Edge AI, Quantum AI, and Human-AI collaboration has the potential to transform industries and improve decision-making processes, especially in healthcare.</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2025-07-15T21:36:10Z</dcterms:created>
  <dcterms:modified xsi:type="dcterms:W3CDTF">2025-07-15T21:36:10Z</dcterms:modified>
</cp:coreProperties>
</file>